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3" r:id="rId2"/>
    <p:sldId id="267" r:id="rId3"/>
    <p:sldId id="263" r:id="rId4"/>
    <p:sldId id="269" r:id="rId5"/>
    <p:sldId id="268" r:id="rId6"/>
    <p:sldId id="265" r:id="rId7"/>
    <p:sldId id="271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50B3"/>
    <a:srgbClr val="0E4AC2"/>
    <a:srgbClr val="2F1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>
                <a:solidFill>
                  <a:srgbClr val="135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r>
              <a:rPr lang="ru-RU" sz="1400" baseline="0" dirty="0" smtClean="0">
                <a:solidFill>
                  <a:srgbClr val="1350B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 инновационной деятельности </a:t>
            </a:r>
            <a:endParaRPr lang="ru-RU" sz="1400" dirty="0">
              <a:solidFill>
                <a:srgbClr val="1350B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9.8275606460618406E-2"/>
          <c:y val="1.05677810821740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0250932810064734E-2"/>
          <c:y val="0.10017780051357682"/>
          <c:w val="0.77521705966322774"/>
          <c:h val="0.613243067373722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вводная  январь 2025 г. </c:v>
                </c:pt>
                <c:pt idx="1">
                  <c:v>промежуточная май 2025 г.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0.28000000000000003</c:v>
                </c:pt>
                <c:pt idx="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94-4E43-B536-8541082E58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 </c:v>
                </c:pt>
              </c:strCache>
            </c:strRef>
          </c:tx>
          <c:spPr>
            <a:solidFill>
              <a:schemeClr val="accent5"/>
            </a:solidFill>
            <a:ln w="19050">
              <a:solidFill>
                <a:schemeClr val="accent1"/>
              </a:solidFill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вводная  январь 2025 г. </c:v>
                </c:pt>
                <c:pt idx="1">
                  <c:v>промежуточная май 2025 г.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0.54</c:v>
                </c:pt>
                <c:pt idx="1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94-4E43-B536-8541082E582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2"/>
                <c:pt idx="0">
                  <c:v>вводная  январь 2025 г. </c:v>
                </c:pt>
                <c:pt idx="1">
                  <c:v>промежуточная май 2025 г.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0.18</c:v>
                </c:pt>
                <c:pt idx="1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94-4E43-B536-8541082E58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315648"/>
        <c:axId val="30317184"/>
      </c:barChart>
      <c:catAx>
        <c:axId val="3031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17184"/>
        <c:crosses val="autoZero"/>
        <c:auto val="1"/>
        <c:lblAlgn val="ctr"/>
        <c:lblOffset val="100"/>
        <c:tickLblSkip val="1"/>
        <c:tickMarkSkip val="3"/>
        <c:noMultiLvlLbl val="0"/>
      </c:catAx>
      <c:valAx>
        <c:axId val="30317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315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625192052011649"/>
          <c:y val="0.42566205657394141"/>
          <c:w val="0.15494558436585096"/>
          <c:h val="0.263843228238354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B5842-BD1D-40A4-8FF3-B0025F4DEA15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E3766-72C7-423C-8443-A1BDB55F70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23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E3766-72C7-423C-8443-A1BDB55F70F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50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0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84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38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40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69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9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101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74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67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6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04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53FA7-93C6-4971-B9B4-7398310E5BB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945D2-E073-49DC-AE8F-4C5D1BBFC7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80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9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7.jpeg"/><Relationship Id="rId5" Type="http://schemas.openxmlformats.org/officeDocument/2006/relationships/image" Target="../media/image12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1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29.jpeg"/><Relationship Id="rId5" Type="http://schemas.openxmlformats.org/officeDocument/2006/relationships/image" Target="../media/image24.jpeg"/><Relationship Id="rId10" Type="http://schemas.openxmlformats.org/officeDocument/2006/relationships/image" Target="../media/image8.jpeg"/><Relationship Id="rId4" Type="http://schemas.openxmlformats.org/officeDocument/2006/relationships/image" Target="../media/image23.gif"/><Relationship Id="rId9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.jp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11" Type="http://schemas.openxmlformats.org/officeDocument/2006/relationships/image" Target="../media/image37.jpeg"/><Relationship Id="rId5" Type="http://schemas.openxmlformats.org/officeDocument/2006/relationships/image" Target="../media/image32.jpeg"/><Relationship Id="rId10" Type="http://schemas.openxmlformats.org/officeDocument/2006/relationships/image" Target="../media/image36.jpeg"/><Relationship Id="rId4" Type="http://schemas.openxmlformats.org/officeDocument/2006/relationships/image" Target="../media/image8.jpeg"/><Relationship Id="rId9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5.png"/><Relationship Id="rId5" Type="http://schemas.openxmlformats.org/officeDocument/2006/relationships/image" Target="../media/image40.jpeg"/><Relationship Id="rId10" Type="http://schemas.openxmlformats.org/officeDocument/2006/relationships/image" Target="../media/image44.png"/><Relationship Id="rId4" Type="http://schemas.openxmlformats.org/officeDocument/2006/relationships/image" Target="../media/image39.jfif"/><Relationship Id="rId9" Type="http://schemas.openxmlformats.org/officeDocument/2006/relationships/image" Target="../media/image4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-417" b="44385"/>
          <a:stretch/>
        </p:blipFill>
        <p:spPr>
          <a:xfrm>
            <a:off x="486024" y="246232"/>
            <a:ext cx="2072234" cy="114767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573674" y="979569"/>
            <a:ext cx="7877060" cy="3858321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flipH="1">
            <a:off x="2786258" y="0"/>
            <a:ext cx="9421126" cy="106877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№5 «</a:t>
            </a:r>
            <a:r>
              <a:rPr lang="ru-RU" sz="1600" b="1" dirty="0" err="1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Бэлэкэч</a:t>
            </a:r>
            <a:r>
              <a:rPr lang="ru-RU" sz="1600" b="1" dirty="0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города  </a:t>
            </a:r>
            <a:r>
              <a:rPr lang="ru-RU" sz="1600" b="1" dirty="0" err="1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Мамадыш</a:t>
            </a:r>
            <a:r>
              <a:rPr lang="ru-RU" sz="1600" b="1" dirty="0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600" dirty="0" err="1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Мамадышского</a:t>
            </a:r>
            <a:r>
              <a:rPr lang="ru-RU" sz="1600" dirty="0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</a:t>
            </a:r>
          </a:p>
          <a:p>
            <a:pPr algn="ctr"/>
            <a:r>
              <a:rPr lang="ru-RU" sz="1600" dirty="0">
                <a:ln w="0"/>
                <a:solidFill>
                  <a:srgbClr val="1350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2732049" cy="684684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1348" y="5481495"/>
            <a:ext cx="230935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 докладчика:</a:t>
            </a:r>
          </a:p>
          <a:p>
            <a:pPr algn="ctr"/>
            <a:r>
              <a:rPr lang="ru-RU" sz="1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тарший воспитатель</a:t>
            </a:r>
          </a:p>
          <a:p>
            <a:pPr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Петрова</a:t>
            </a:r>
          </a:p>
          <a:p>
            <a:pPr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Михайловна</a:t>
            </a:r>
            <a:endParaRPr lang="ru-RU" sz="1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885" y="1417827"/>
            <a:ext cx="177888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егиональная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нновационная</a:t>
            </a:r>
          </a:p>
          <a:p>
            <a:pPr algn="ctr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лощадка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«Растим патриотов»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2025 год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"/>
          <a:stretch/>
        </p:blipFill>
        <p:spPr>
          <a:xfrm>
            <a:off x="2801642" y="1143193"/>
            <a:ext cx="9390358" cy="5666995"/>
          </a:xfrm>
          <a:prstGeom prst="rect">
            <a:avLst/>
          </a:prstGeom>
          <a:ln w="19050">
            <a:solidFill>
              <a:srgbClr val="C00000"/>
            </a:solidFill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7125629" y="52968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993995" y="5956859"/>
            <a:ext cx="7304049" cy="695969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Arial Black" panose="020B0A04020102020204" pitchFamily="34" charset="0"/>
              </a:rPr>
              <a:t>«РАСТИМ  ПАТРИОТОВ»</a:t>
            </a:r>
            <a:endParaRPr lang="ru-RU" b="1" dirty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99708" y="1068779"/>
            <a:ext cx="17027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000" dirty="0" err="1" smtClean="0">
                <a:solidFill>
                  <a:schemeClr val="accent6">
                    <a:lumMod val="75000"/>
                  </a:schemeClr>
                </a:solidFill>
                <a:latin typeface="Monotype Corsiva" panose="03010101010201010101" pitchFamily="66" charset="0"/>
              </a:rPr>
              <a:t>Мамадыш</a:t>
            </a:r>
            <a:endParaRPr lang="ru-RU" sz="3000" dirty="0">
              <a:solidFill>
                <a:schemeClr val="accent6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60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44408" y="-7881"/>
            <a:ext cx="12192000" cy="685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064" y="696364"/>
            <a:ext cx="8550105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 </a:t>
            </a:r>
            <a:b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«Стратегии развития воспитания в Российской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отмечается,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приоритетной задачей Российской Федерации в сфере воспитания детей является развитие высоконравственной личности, разделяющей российские традиционные духовные ценности, обладающей актуальными знаниями и умениями, способной реализовать свой потенциал в условиях современного общества, готовой к мирному созиданию и защите Родины»</a:t>
            </a:r>
            <a:b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828" y="1994752"/>
            <a:ext cx="8354058" cy="949768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эффективной системы взаимодействия, сотрудничества, сотворчества детей и взрослых через вовлечение всех субъектов в социально-значимую деятельность, создающую благоприятные условия для формирования патриотических чувств у старших дошкольников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169" y="226278"/>
            <a:ext cx="3374486" cy="233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1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52" b="16029"/>
          <a:stretch/>
        </p:blipFill>
        <p:spPr>
          <a:xfrm>
            <a:off x="0" y="5720576"/>
            <a:ext cx="3716117" cy="11171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2" t="5167" r="4918" b="10001"/>
          <a:stretch/>
        </p:blipFill>
        <p:spPr>
          <a:xfrm rot="21317493">
            <a:off x="7003590" y="2807151"/>
            <a:ext cx="3886173" cy="277817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4566">
            <a:off x="8340996" y="4266948"/>
            <a:ext cx="3033355" cy="227205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88919" y="2959236"/>
            <a:ext cx="64529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algn="just">
              <a:buFont typeface="Wingdings" panose="05000000000000000000" pitchFamily="2" charset="2"/>
              <a:buChar char="§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благоприятные условия для патриотического воспитания дошкольников через участие в социально-значимых акциях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algn="just"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и уважение к своей Родине, гордость за свою историю и свой народ;</a:t>
            </a:r>
          </a:p>
          <a:p>
            <a:pPr indent="-285750" algn="just">
              <a:buFont typeface="Wingdings" panose="05000000000000000000" pitchFamily="2" charset="2"/>
              <a:buChar char="§"/>
              <a:defRPr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 у детей активную гражданскую,  общественно-значимую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позицию;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85750" algn="just">
              <a:buFont typeface="Wingdings" panose="05000000000000000000" pitchFamily="2" charset="2"/>
              <a:buChar char="§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активному взаимодействию с семьями воспитанников,  социальными партнерами.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0176" y="4939123"/>
            <a:ext cx="3640292" cy="1431429"/>
          </a:xfrm>
          <a:prstGeom prst="doubleWave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scene3d>
            <a:camera prst="isometricOffAxis1Righ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Чувства, пережитые в детстве, не исчезнут бесследно, останется, по выражению 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В.А. Сухомлинского,</a:t>
            </a:r>
          </a:p>
          <a:p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 «</a:t>
            </a:r>
            <a:r>
              <a:rPr lang="ru-RU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память сердца». </a:t>
            </a:r>
          </a:p>
        </p:txBody>
      </p:sp>
    </p:spTree>
    <p:extLst>
      <p:ext uri="{BB962C8B-B14F-4D97-AF65-F5344CB8AC3E}">
        <p14:creationId xmlns:p14="http://schemas.microsoft.com/office/powerpoint/2010/main" val="296223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990" y="948521"/>
            <a:ext cx="10515600" cy="2289175"/>
          </a:xfrm>
        </p:spPr>
        <p:txBody>
          <a:bodyPr>
            <a:norm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–подготовительный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(январь-февраль 2025 год): изучение теоретических аспектов, проектирование организации культурной практики в ДОУ. Мотивировании детей на добровольческую деятельность.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основной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(март-октябрь 2025 год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еализация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проекта. Реализация конкретных дел  патриотической направленности.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– заключительный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(ноябрь-декабрь 2025 год) Обобщение и систематизация результатов проекта. Трансляция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56504" y="3214400"/>
            <a:ext cx="668541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Пошаговая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организации акции: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шаг: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социально значимой проблемы, на которую следует обратить внимание ребенка/детей. (в ДОУ, район/город, страна/мир).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шаг: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социальных партнеров, заинтересованных в проблеме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шаг: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масштаба участия воспитанников,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родителей, социальных партнеров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шаг: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механизма участия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конкретной социальной акции.</a:t>
            </a:r>
          </a:p>
          <a:p>
            <a:pPr fontAlgn="base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шаг: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(подведение итогов)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10531"/>
          <a:stretch/>
        </p:blipFill>
        <p:spPr>
          <a:xfrm>
            <a:off x="10911643" y="0"/>
            <a:ext cx="1280357" cy="11407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4849" y="570380"/>
            <a:ext cx="34647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59" y="3063794"/>
            <a:ext cx="4841655" cy="344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3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-27355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C:\Users\Admin\Desktop\РМО, семинары конферен\семинар 2025 Нравст-патриот.воспит\фото Рег. семинар ПАТРИот\2e45c3b6-7dbc-4b64-ab6c-4ef63f3cbfef.jfif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2"/>
          <a:stretch/>
        </p:blipFill>
        <p:spPr bwMode="auto">
          <a:xfrm>
            <a:off x="3157013" y="448064"/>
            <a:ext cx="2828290" cy="19126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C:\Users\Admin\Desktop\РМО, семинары конферен\семинар 2025 Нравст-патриот.воспит\фото Рег. семинар ПАТРИот\af09073c-b28b-4380-8c37-15944d624883.jfif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76" b="22828"/>
          <a:stretch/>
        </p:blipFill>
        <p:spPr bwMode="auto">
          <a:xfrm>
            <a:off x="6329542" y="415965"/>
            <a:ext cx="2774388" cy="1944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dmin\Desktop\РМО, семинары конферен\семинар 2025 Нравст-патриот.воспит\фото Рег. семинар ПАТРИот\a89f56cf-b41c-47ff-82f7-d4a7aae69f35.jfif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2" t="32200" b="34049"/>
          <a:stretch/>
        </p:blipFill>
        <p:spPr bwMode="auto">
          <a:xfrm>
            <a:off x="52010" y="590519"/>
            <a:ext cx="2760764" cy="18593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dmin\Desktop\патриотизм\фото патиотизм\фото\своих не бросаем январь.jfif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62"/>
          <a:stretch/>
        </p:blipFill>
        <p:spPr bwMode="auto">
          <a:xfrm>
            <a:off x="6321696" y="2671082"/>
            <a:ext cx="2758657" cy="1787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5" r="9593"/>
          <a:stretch/>
        </p:blipFill>
        <p:spPr bwMode="auto">
          <a:xfrm>
            <a:off x="9227884" y="3279139"/>
            <a:ext cx="2775753" cy="20335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203758" y="2318594"/>
            <a:ext cx="28648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Театрализованный обряд "Проводы солдата" 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43496" y="2347253"/>
            <a:ext cx="2654894" cy="2589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Агитбригада "Мы помним! Мы гордимся!"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37149" y="2485187"/>
            <a:ext cx="144302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"Окно Победы"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02243" y="4389174"/>
            <a:ext cx="2797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по сбору помощи жителям ЛНР и ДНР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320147" y="5288007"/>
            <a:ext cx="2580757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9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Никто не забыт, ничто не забыто!»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60017" y="4645102"/>
            <a:ext cx="179728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"Бессмертный полк» 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4039" y="4493120"/>
            <a:ext cx="17075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«</a:t>
            </a:r>
            <a:r>
              <a:rPr lang="ru-RU" sz="1000" b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Пишу тебе, герой!</a:t>
            </a:r>
            <a:r>
              <a:rPr lang="ru-RU" sz="1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0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10531"/>
          <a:stretch/>
        </p:blipFill>
        <p:spPr>
          <a:xfrm>
            <a:off x="10911643" y="0"/>
            <a:ext cx="1280357" cy="114076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8"/>
          <a:stretch/>
        </p:blipFill>
        <p:spPr>
          <a:xfrm>
            <a:off x="3190442" y="2604632"/>
            <a:ext cx="2761431" cy="19476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01" y="2741670"/>
            <a:ext cx="2501881" cy="187641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26"/>
          <a:stretch/>
        </p:blipFill>
        <p:spPr>
          <a:xfrm>
            <a:off x="6450973" y="4730629"/>
            <a:ext cx="2606919" cy="172592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2" b="11054"/>
          <a:stretch/>
        </p:blipFill>
        <p:spPr>
          <a:xfrm>
            <a:off x="3203758" y="4828072"/>
            <a:ext cx="2791052" cy="1799757"/>
          </a:xfrm>
          <a:prstGeom prst="rect">
            <a:avLst/>
          </a:prstGeom>
        </p:spPr>
      </p:pic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9461947" y="2999124"/>
            <a:ext cx="2193229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 «</a:t>
            </a:r>
            <a:r>
              <a:rPr lang="ru-RU" altLang="ru-RU" sz="1000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Поздравь ветерана»</a:t>
            </a:r>
            <a:endParaRPr kumimoji="0" lang="ru-RU" altLang="ru-RU" sz="1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6850" y="5288007"/>
            <a:ext cx="1984558" cy="115119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880" y="1256082"/>
            <a:ext cx="2870609" cy="1759112"/>
          </a:xfrm>
          <a:prstGeom prst="rect">
            <a:avLst/>
          </a:prstGeom>
        </p:spPr>
      </p:pic>
      <p:pic>
        <p:nvPicPr>
          <p:cNvPr id="28" name="Рисунок 4" descr="6867747d-61a3-43ec-9136-6e14d72585b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2" t="-2072" r="20457" b="2072"/>
          <a:stretch>
            <a:fillRect/>
          </a:stretch>
        </p:blipFill>
        <p:spPr bwMode="auto">
          <a:xfrm>
            <a:off x="144401" y="4844344"/>
            <a:ext cx="2782346" cy="178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11"/>
          <p:cNvSpPr>
            <a:spLocks noChangeArrowheads="1"/>
          </p:cNvSpPr>
          <p:nvPr/>
        </p:nvSpPr>
        <p:spPr bwMode="auto">
          <a:xfrm>
            <a:off x="-66981" y="6584758"/>
            <a:ext cx="284885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Акция с родителями "Красная гвоздика"</a:t>
            </a:r>
            <a:endParaRPr kumimoji="0" lang="ru-RU" altLang="ru-RU" sz="10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42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5" name="Рисунок 5" descr="ad9825b3-0b27-4d8a-b88b-fbd46cd1d18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5" b="9599"/>
          <a:stretch>
            <a:fillRect/>
          </a:stretch>
        </p:blipFill>
        <p:spPr bwMode="auto">
          <a:xfrm>
            <a:off x="142875" y="2454089"/>
            <a:ext cx="282892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6" descr="патриот. открыт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785" y="555593"/>
            <a:ext cx="2642700" cy="164641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Рисунок 10" descr="76e5dc34-985a-416a-b466-713c67e716b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43445" r="5144" b="9888"/>
          <a:stretch/>
        </p:blipFill>
        <p:spPr bwMode="auto">
          <a:xfrm>
            <a:off x="3331784" y="2506484"/>
            <a:ext cx="2826977" cy="176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Рисунок 11" descr="f3390041-9968-4d36-ad32-ec71b0cdd15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"/>
          <a:stretch>
            <a:fillRect/>
          </a:stretch>
        </p:blipFill>
        <p:spPr bwMode="auto">
          <a:xfrm>
            <a:off x="0" y="8934450"/>
            <a:ext cx="29718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12" descr="0884b1ce-b395-45e7-bbb2-9f6e6383786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2"/>
          <a:stretch>
            <a:fillRect/>
          </a:stretch>
        </p:blipFill>
        <p:spPr bwMode="auto">
          <a:xfrm>
            <a:off x="0" y="10725150"/>
            <a:ext cx="2790825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13" descr="6669de23-0d62-4e9c-abfa-3fd7449970d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" b="16566"/>
          <a:stretch>
            <a:fillRect/>
          </a:stretch>
        </p:blipFill>
        <p:spPr bwMode="auto">
          <a:xfrm>
            <a:off x="0" y="13001625"/>
            <a:ext cx="293370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15" descr="3cb86240-927f-47b1-9c48-1f46ff42b5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8" r="25594" b="6412"/>
          <a:stretch>
            <a:fillRect/>
          </a:stretch>
        </p:blipFill>
        <p:spPr bwMode="auto">
          <a:xfrm>
            <a:off x="0" y="14859000"/>
            <a:ext cx="276225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2390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6591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0" y="84772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Акция "Патриотическая открытка"                                                                   Флешмоб "Россия-это мы!"</a:t>
            </a:r>
            <a:endParaRPr kumimoji="0" lang="ru-RU" altLang="ru-RU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0" y="10725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0" y="125444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Марафон "Когда мы едины, мы непобедимы!"</a:t>
            </a:r>
            <a:r>
              <a:rPr kumimoji="0" lang="tt-RU" altLang="ru-RU" sz="1400" b="0" i="1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kumimoji="0" lang="ru-RU" altLang="ru-RU" sz="900" b="0" i="1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Акция "Блокадный хлеб"</a:t>
            </a:r>
            <a:endParaRPr kumimoji="0" lang="ru-RU" altLang="ru-RU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14859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7"/>
          <p:cNvSpPr>
            <a:spLocks noChangeArrowheads="1"/>
          </p:cNvSpPr>
          <p:nvPr/>
        </p:nvSpPr>
        <p:spPr bwMode="auto">
          <a:xfrm>
            <a:off x="0" y="167163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Челендж, приуроченный Дню государственного  флага РТ                    Акция по сбору помощи воинам СВО «Мы вместе»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4394" y="4370306"/>
            <a:ext cx="18149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Ярмарка "Своих не бросаем"</a:t>
            </a:r>
            <a:endParaRPr lang="ru-RU" altLang="ru-RU" sz="10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25765" y="2202003"/>
            <a:ext cx="23487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"Патриотическая открытка" 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03719" y="3905026"/>
            <a:ext cx="1832402" cy="57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solidFill>
                  <a:srgbClr val="1F497D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</a:t>
            </a:r>
            <a:r>
              <a:rPr lang="ru-RU" sz="1000" b="1" i="1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000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Россия-это мы!»</a:t>
            </a:r>
            <a:endParaRPr lang="ru-RU" sz="1000" b="1" i="1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67" name="Рисунок 11" descr="f3390041-9968-4d36-ad32-ec71b0cdd15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0"/>
          <a:stretch>
            <a:fillRect/>
          </a:stretch>
        </p:blipFill>
        <p:spPr bwMode="auto">
          <a:xfrm>
            <a:off x="9140846" y="1711953"/>
            <a:ext cx="29718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Рисунок 12" descr="0884b1ce-b395-45e7-bbb2-9f6e6383786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2"/>
          <a:stretch>
            <a:fillRect/>
          </a:stretch>
        </p:blipFill>
        <p:spPr bwMode="auto">
          <a:xfrm>
            <a:off x="9194615" y="4011951"/>
            <a:ext cx="2896126" cy="188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7448897" y="-17077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7448897" y="207712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8789252" y="3557375"/>
            <a:ext cx="40911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dirty="0" smtClean="0">
                <a:ln>
                  <a:noFill/>
                </a:ln>
                <a:solidFill>
                  <a:srgbClr val="1F497D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Марафон "Когда мы едины, мы непобедимы!"</a:t>
            </a:r>
            <a:r>
              <a:rPr kumimoji="0" lang="tt-RU" altLang="ru-RU" sz="1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731928" y="5900960"/>
            <a:ext cx="16065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"Блокадный хлеб"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pic>
        <p:nvPicPr>
          <p:cNvPr id="30" name="Рисунок 29" descr="C:\Users\Admin\Desktop\фото 2024-2025\день флага\6669de23-0d62-4e9c-abfa-3fd7449970d9.jfif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" b="16566"/>
          <a:stretch/>
        </p:blipFill>
        <p:spPr bwMode="auto">
          <a:xfrm>
            <a:off x="99530" y="4648758"/>
            <a:ext cx="2933700" cy="1855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620" y="6559589"/>
            <a:ext cx="319991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b="1" i="1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Челендж</a:t>
            </a:r>
            <a:r>
              <a:rPr lang="ru-RU" sz="9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приуроченный Дню государственного  флага РТ </a:t>
            </a:r>
            <a:endParaRPr lang="ru-RU" sz="900" b="1" i="1" dirty="0">
              <a:solidFill>
                <a:srgbClr val="002060"/>
              </a:solidFill>
            </a:endParaRPr>
          </a:p>
        </p:txBody>
      </p:sp>
      <p:pic>
        <p:nvPicPr>
          <p:cNvPr id="32" name="Рисунок 31" descr="C:\Users\Admin\Desktop\своих не бросаем до 20\СВО встреча с Фвнилем\3cb86240-927f-47b1-9c48-1f46ff42b515.jfif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8" r="25594" b="6411"/>
          <a:stretch/>
        </p:blipFill>
        <p:spPr bwMode="auto">
          <a:xfrm>
            <a:off x="3281078" y="4514203"/>
            <a:ext cx="2877684" cy="19676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3191482" y="6428784"/>
            <a:ext cx="304923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по сбору помощи воинам СВО «Мы вместе»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10531"/>
          <a:stretch/>
        </p:blipFill>
        <p:spPr>
          <a:xfrm>
            <a:off x="10911643" y="0"/>
            <a:ext cx="1280357" cy="114076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097" y="3116114"/>
            <a:ext cx="2261600" cy="3013581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6730675" y="6201490"/>
            <a:ext cx="15039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sz="1000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«День флага РТ"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pic>
        <p:nvPicPr>
          <p:cNvPr id="39" name="Рисунок 38" descr="C:\Users\Admin\Desktop\РМО, семинары конферен\семинар 2025 Нравст-патриот.воспит\фото Рег. семинар ПАТРИот\cb7a7258-84ca-4813-9ca8-824be7e92673.jfif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3" b="1248"/>
          <a:stretch/>
        </p:blipFill>
        <p:spPr bwMode="auto">
          <a:xfrm>
            <a:off x="196048" y="511948"/>
            <a:ext cx="2594778" cy="167544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Прямоугольник 39"/>
          <p:cNvSpPr/>
          <p:nvPr/>
        </p:nvSpPr>
        <p:spPr>
          <a:xfrm>
            <a:off x="564234" y="2187390"/>
            <a:ext cx="16337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"Помоги первым" 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9" t="784"/>
          <a:stretch/>
        </p:blipFill>
        <p:spPr>
          <a:xfrm>
            <a:off x="6240715" y="463654"/>
            <a:ext cx="2751151" cy="1920540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6251058" y="2485202"/>
            <a:ext cx="261321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1" i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Акция </a:t>
            </a:r>
            <a:r>
              <a:rPr lang="ru-RU" sz="1000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«Возложение цветов к памятнику </a:t>
            </a:r>
          </a:p>
          <a:p>
            <a:pPr algn="ctr"/>
            <a:r>
              <a:rPr lang="ru-RU" sz="1000" b="1" i="1" dirty="0" smtClean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Скорбящей матери»" </a:t>
            </a:r>
            <a:endParaRPr lang="ru-RU" sz="1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4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5720" y="114862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Результатами проекта являются: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5417" y="972806"/>
            <a:ext cx="5005036" cy="3684588"/>
          </a:xfrm>
        </p:spPr>
        <p:txBody>
          <a:bodyPr>
            <a:normAutofit/>
          </a:bodyPr>
          <a:lstStyle/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показателей уровня   гражданско-патриотического развития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 результатам педагогической диагностики);</a:t>
            </a:r>
          </a:p>
          <a:p>
            <a:pPr lvl="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детей в общественную жизнь, творческая самореализация ребенка, приобретение социального опыта взаимодействия с окружающим миром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социальных партнеров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проблеме формирования патриотических чувств у воспитанников и вовлечение их в процесс гражданско-патриотического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590625" y="521849"/>
            <a:ext cx="5183188" cy="8239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Актуальными продуктами стали: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5452794" y="938774"/>
            <a:ext cx="5746766" cy="368458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(стенды «Герои нашего времени», «Они сражались за Родину», мини-макеты «Вечный огонь», «Елка-Своих не бросаем», «Лестница событий»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«Социальные акции как средство гражданско-патриотического воспитания детей дошкольного возраста» (материалы регионального семинара-практикума);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ейсы социально- значимых акций (мероприятий) с дидактическим электронным сопровождением (в </a:t>
            </a:r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доработке);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Волонтерский отряд  -  активных, творчески педагогов, детей, заинтересованных родителей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Интернет-страница проекта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сайте д/с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10531"/>
          <a:stretch/>
        </p:blipFill>
        <p:spPr>
          <a:xfrm>
            <a:off x="10911643" y="0"/>
            <a:ext cx="1280357" cy="11407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2" b="5334"/>
          <a:stretch/>
        </p:blipFill>
        <p:spPr>
          <a:xfrm>
            <a:off x="183415" y="4066723"/>
            <a:ext cx="1783665" cy="24623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3" b="1332"/>
          <a:stretch/>
        </p:blipFill>
        <p:spPr>
          <a:xfrm rot="10800000">
            <a:off x="992925" y="3768609"/>
            <a:ext cx="1660071" cy="24768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116" y="3425203"/>
            <a:ext cx="1633845" cy="23963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8" r="5147" b="8667"/>
          <a:stretch/>
        </p:blipFill>
        <p:spPr>
          <a:xfrm>
            <a:off x="3009954" y="3638408"/>
            <a:ext cx="1746963" cy="2411424"/>
          </a:xfrm>
          <a:prstGeom prst="rect">
            <a:avLst/>
          </a:prstGeom>
          <a:ln>
            <a:solidFill>
              <a:srgbClr val="0070C0"/>
            </a:solidFill>
          </a:ln>
        </p:spPr>
      </p:pic>
      <p:graphicFrame>
        <p:nvGraphicFramePr>
          <p:cNvPr id="22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681288"/>
              </p:ext>
            </p:extLst>
          </p:nvPr>
        </p:nvGraphicFramePr>
        <p:xfrm>
          <a:off x="7016924" y="3768609"/>
          <a:ext cx="5342766" cy="2955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799" y="3938178"/>
            <a:ext cx="1620989" cy="2359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502" y="4155647"/>
            <a:ext cx="1650519" cy="233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828" y="1008127"/>
            <a:ext cx="4199240" cy="23620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03" y="4073020"/>
            <a:ext cx="3166934" cy="23354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565" y="4073019"/>
            <a:ext cx="3112004" cy="23354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255" y="985182"/>
            <a:ext cx="1910348" cy="25471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57802" y="3370199"/>
            <a:ext cx="46108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семинар -практикум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патриотических чувств у дошкольников»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4971" y="3526280"/>
            <a:ext cx="97013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24.04.2025 год</a:t>
            </a:r>
            <a:endParaRPr lang="ru-RU" sz="1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/>
          <a:srcRect l="50194" t="20711" r="18628" b="9033"/>
          <a:stretch/>
        </p:blipFill>
        <p:spPr>
          <a:xfrm>
            <a:off x="164548" y="539611"/>
            <a:ext cx="2051575" cy="288938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10531"/>
          <a:stretch/>
        </p:blipFill>
        <p:spPr>
          <a:xfrm>
            <a:off x="10911643" y="0"/>
            <a:ext cx="1280357" cy="1140760"/>
          </a:xfrm>
          <a:prstGeom prst="rect">
            <a:avLst/>
          </a:prstGeom>
        </p:spPr>
      </p:pic>
      <p:sp>
        <p:nvSpPr>
          <p:cNvPr id="13" name="Текст 3"/>
          <p:cNvSpPr txBox="1">
            <a:spLocks/>
          </p:cNvSpPr>
          <p:nvPr/>
        </p:nvSpPr>
        <p:spPr>
          <a:xfrm>
            <a:off x="2030438" y="500218"/>
            <a:ext cx="7308547" cy="8239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и распространение опыта</a:t>
            </a:r>
            <a:endParaRPr lang="ru-RU" sz="2000" b="1" dirty="0"/>
          </a:p>
        </p:txBody>
      </p:sp>
      <p:pic>
        <p:nvPicPr>
          <p:cNvPr id="14" name="Рисунок 13" descr="C:\Users\Admin\Desktop\патриотизм\2025-02-17_09-22-50_winscan_to_pdf_1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34996" y="768841"/>
            <a:ext cx="2183576" cy="259998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8699774" y="3218503"/>
            <a:ext cx="3295964" cy="30777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</a:rPr>
              <a:t>Статья "Как воспитать маленького патриота"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1" i="1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</a:rPr>
              <a:t>в районной газете «Вятка» №6 от 14 февраля 2025 года</a:t>
            </a: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" name="Рисунок 15" descr="C:\Users\Admin\Downloads\2025-05-15_09-26-47.png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13" t="26150" r="20295" b="11326"/>
          <a:stretch/>
        </p:blipFill>
        <p:spPr bwMode="auto">
          <a:xfrm>
            <a:off x="7237141" y="3629979"/>
            <a:ext cx="1908719" cy="25540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8739193" y="6033531"/>
            <a:ext cx="2634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900" i="1" dirty="0" smtClean="0">
                <a:solidFill>
                  <a:srgbClr val="44546A"/>
                </a:solidFill>
                <a:latin typeface="Calibri" panose="020F0502020204030204" pitchFamily="34" charset="0"/>
              </a:rPr>
              <a:t>                            </a:t>
            </a:r>
            <a:r>
              <a:rPr lang="ru-RU" altLang="ru-RU" sz="1000" b="1" i="1" dirty="0" smtClean="0">
                <a:solidFill>
                  <a:srgbClr val="44546A"/>
                </a:solidFill>
                <a:latin typeface="Calibri" panose="020F0502020204030204" pitchFamily="34" charset="0"/>
              </a:rPr>
              <a:t>Брошюра </a:t>
            </a:r>
          </a:p>
          <a:p>
            <a:r>
              <a:rPr lang="ru-RU" altLang="ru-RU" sz="1000" b="1" i="1" dirty="0" smtClean="0">
                <a:solidFill>
                  <a:srgbClr val="44546A"/>
                </a:solidFill>
                <a:latin typeface="Calibri" panose="020F0502020204030204" pitchFamily="34" charset="0"/>
              </a:rPr>
              <a:t>"</a:t>
            </a:r>
            <a:r>
              <a:rPr lang="ru-RU" altLang="ru-RU" sz="1000" b="1" i="1" dirty="0">
                <a:solidFill>
                  <a:srgbClr val="44546A"/>
                </a:solidFill>
                <a:latin typeface="Calibri" panose="020F0502020204030204" pitchFamily="34" charset="0"/>
              </a:rPr>
              <a:t>Формирование патриотических чувств» </a:t>
            </a:r>
            <a:endParaRPr lang="ru-RU" sz="1000" b="1" dirty="0"/>
          </a:p>
        </p:txBody>
      </p:sp>
      <p:pic>
        <p:nvPicPr>
          <p:cNvPr id="18" name="Рисунок 17" descr="C:\Users\Admin\Desktop\2025-05-15_12-40-07.pn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6418" y="3682640"/>
            <a:ext cx="1618455" cy="2304415"/>
          </a:xfrm>
          <a:prstGeom prst="rect">
            <a:avLst/>
          </a:prstGeom>
          <a:noFill/>
          <a:ln>
            <a:solidFill>
              <a:sysClr val="window" lastClr="FFFFFF">
                <a:lumMod val="65000"/>
              </a:sysClr>
            </a:solidFill>
          </a:ln>
        </p:spPr>
      </p:pic>
      <p:pic>
        <p:nvPicPr>
          <p:cNvPr id="19" name="Рисунок 18" descr="C:\Users\Admin\Downloads\2025-05-15_09-23-42.png"/>
          <p:cNvPicPr/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2" t="27146" r="21541" b="9582"/>
          <a:stretch/>
        </p:blipFill>
        <p:spPr bwMode="auto">
          <a:xfrm rot="427534">
            <a:off x="10405485" y="3720882"/>
            <a:ext cx="1613362" cy="2372288"/>
          </a:xfrm>
          <a:prstGeom prst="rect">
            <a:avLst/>
          </a:prstGeom>
          <a:noFill/>
          <a:ln>
            <a:solidFill>
              <a:sysClr val="window" lastClr="FFFFFF">
                <a:lumMod val="65000"/>
              </a:sys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798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 b="58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-939673" y="158424"/>
            <a:ext cx="5157787" cy="823912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7242" y="1096555"/>
            <a:ext cx="7417460" cy="1854142"/>
          </a:xfrm>
        </p:spPr>
        <p:txBody>
          <a:bodyPr>
            <a:normAutofit fontScale="55000" lnSpcReduction="20000"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инновационного проекта  «Растим патриотов» обеспечит детскому саду стабильную творческую работу в режиме развития.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 преемственности целей, задач и содержания образования дошкольного и начального общего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проект может стать структурным компонентом вариативной части образовательной  программы МБДОУ- ДС №5 «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Бэлэкэч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Создаст в коллективе атмосферу, стимулирующую эффективность воспитания и привлечение семьи к целенаправленному педагогическому процессу дошкольного учреждения</a:t>
            </a: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17" b="10531"/>
          <a:stretch/>
        </p:blipFill>
        <p:spPr>
          <a:xfrm>
            <a:off x="10911643" y="0"/>
            <a:ext cx="1280357" cy="1140760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351" y="3321699"/>
            <a:ext cx="4572000" cy="3165300"/>
          </a:xfrm>
          <a:prstGeom prst="rect">
            <a:avLst/>
          </a:prstGeom>
          <a:ln>
            <a:solidFill>
              <a:schemeClr val="bg1"/>
            </a:solidFill>
          </a:ln>
          <a:effectLst>
            <a:softEdge rad="63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986" y="1706419"/>
            <a:ext cx="3318076" cy="2488557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316" y="3321699"/>
            <a:ext cx="4638562" cy="326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401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2158</TotalTime>
  <Words>689</Words>
  <Application>Microsoft Office PowerPoint</Application>
  <PresentationFormat>Широкоэкранный</PresentationFormat>
  <Paragraphs>90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Monotype Corsiva</vt:lpstr>
      <vt:lpstr>Times New Roman</vt:lpstr>
      <vt:lpstr>Wingdings</vt:lpstr>
      <vt:lpstr>Тема Office</vt:lpstr>
      <vt:lpstr>Презентация PowerPoint</vt:lpstr>
      <vt:lpstr>Актуальность:  В «Стратегии развития воспитания в Российской Федерации» отмечается, «приоритетной задачей Российской Федерации в сфере воспитания детей является развитие высоконравственной личности, разделяющей российские традиционные духовные ценности, обладающей актуальными знаниями и умениями, способной реализовать свой потенциал в условиях современного общества, готовой к мирному созиданию и защите Родины»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141</cp:revision>
  <dcterms:created xsi:type="dcterms:W3CDTF">2025-06-02T10:04:30Z</dcterms:created>
  <dcterms:modified xsi:type="dcterms:W3CDTF">2025-06-10T12:49:45Z</dcterms:modified>
</cp:coreProperties>
</file>